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5" r:id="rId2"/>
    <p:sldId id="335" r:id="rId3"/>
    <p:sldId id="336" r:id="rId4"/>
    <p:sldId id="298" r:id="rId5"/>
    <p:sldId id="258" r:id="rId6"/>
    <p:sldId id="261" r:id="rId7"/>
    <p:sldId id="338" r:id="rId8"/>
    <p:sldId id="333" r:id="rId9"/>
    <p:sldId id="339" r:id="rId10"/>
    <p:sldId id="337" r:id="rId11"/>
    <p:sldId id="266" r:id="rId12"/>
    <p:sldId id="285" r:id="rId13"/>
    <p:sldId id="267" r:id="rId14"/>
    <p:sldId id="268" r:id="rId15"/>
    <p:sldId id="269" r:id="rId16"/>
    <p:sldId id="271" r:id="rId17"/>
    <p:sldId id="272" r:id="rId18"/>
    <p:sldId id="316" r:id="rId19"/>
    <p:sldId id="273" r:id="rId20"/>
    <p:sldId id="274" r:id="rId21"/>
    <p:sldId id="293" r:id="rId22"/>
    <p:sldId id="327" r:id="rId23"/>
    <p:sldId id="328" r:id="rId24"/>
    <p:sldId id="329" r:id="rId25"/>
    <p:sldId id="330" r:id="rId26"/>
    <p:sldId id="331" r:id="rId27"/>
    <p:sldId id="332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50000" autoAdjust="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C2D1-92C5-E941-942F-86C882D965D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B93F-D413-2846-8EC0-7E17C134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BD3F-7195-E847-95EA-479C4402262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bonpatron.com/xpress/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bonpatron.com/guide/1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i="1" dirty="0" err="1"/>
              <a:t>BonPatron</a:t>
            </a:r>
            <a:r>
              <a:rPr lang="en-US" b="1" dirty="0"/>
              <a:t> Vocabulary Guide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E89A2-BB6E-B148-B64B-602CEDBD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800"/>
            <a:ext cx="9144000" cy="59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Here’s the demo!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Let’s go have a look: </a:t>
            </a:r>
            <a:r>
              <a:rPr lang="en-CA" dirty="0">
                <a:hlinkClick r:id="rId2"/>
              </a:rPr>
              <a:t>https://bonpatron.com/xpress/1/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AE66-63DE-7C46-B73C-B059A3006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Tennis Game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Tests ability to quickly produce a word</a:t>
            </a:r>
            <a:endParaRPr lang="en-CA" dirty="0"/>
          </a:p>
          <a:p>
            <a:r>
              <a:rPr lang="en-US" dirty="0"/>
              <a:t>See the word, type it and get a point</a:t>
            </a:r>
          </a:p>
          <a:p>
            <a:r>
              <a:rPr lang="en-US" dirty="0"/>
              <a:t>You can control the speed at which words appear</a:t>
            </a:r>
          </a:p>
          <a:p>
            <a:r>
              <a:rPr lang="en-US" dirty="0"/>
              <a:t>Idea: create two teams, but have the teacher be the typist.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1E92F-F9DB-2F4C-A536-31C72826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Learning in 9 Steps (or X steps)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629" cy="4525963"/>
          </a:xfrm>
        </p:spPr>
        <p:txBody>
          <a:bodyPr>
            <a:normAutofit/>
          </a:bodyPr>
          <a:lstStyle/>
          <a:p>
            <a:r>
              <a:rPr lang="en-US" dirty="0"/>
              <a:t>Here’s one possible sequence to consider (and an idea for classroom activities)</a:t>
            </a:r>
          </a:p>
          <a:p>
            <a:r>
              <a:rPr lang="en-US" dirty="0"/>
              <a:t>Step </a:t>
            </a:r>
            <a:r>
              <a:rPr lang="en-US" b="1" dirty="0"/>
              <a:t>1</a:t>
            </a:r>
            <a:r>
              <a:rPr lang="en-US" dirty="0"/>
              <a:t>: reveal English and French (initial association)</a:t>
            </a:r>
            <a:endParaRPr lang="en-CA" dirty="0"/>
          </a:p>
          <a:p>
            <a:r>
              <a:rPr lang="en-US" dirty="0"/>
              <a:t>Step </a:t>
            </a:r>
            <a:r>
              <a:rPr lang="en-US" b="1" dirty="0"/>
              <a:t>2</a:t>
            </a:r>
            <a:r>
              <a:rPr lang="en-US" dirty="0"/>
              <a:t>: hide English (memory exercise; L2 &gt; L1)</a:t>
            </a:r>
            <a:endParaRPr lang="en-CA" dirty="0"/>
          </a:p>
          <a:p>
            <a:r>
              <a:rPr lang="en-US" dirty="0"/>
              <a:t>Step </a:t>
            </a:r>
            <a:r>
              <a:rPr lang="en-US" b="1" dirty="0"/>
              <a:t>3</a:t>
            </a:r>
            <a:r>
              <a:rPr lang="en-US" dirty="0"/>
              <a:t>: hide French (memory exercise L1 &gt; L2)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A43D2-9581-EE40-B74B-D0F3B97B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Learning in 9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</a:t>
            </a:r>
            <a:r>
              <a:rPr lang="en-US" b="1" dirty="0"/>
              <a:t>4</a:t>
            </a:r>
            <a:r>
              <a:rPr lang="en-US" dirty="0"/>
              <a:t>: hide French, write out word (production + writing; L1 &gt; L2)</a:t>
            </a:r>
            <a:endParaRPr lang="en-CA" dirty="0"/>
          </a:p>
          <a:p>
            <a:r>
              <a:rPr lang="en-US" dirty="0"/>
              <a:t>Step </a:t>
            </a:r>
            <a:r>
              <a:rPr lang="en-US" b="1" dirty="0"/>
              <a:t>5</a:t>
            </a:r>
            <a:r>
              <a:rPr lang="en-US" dirty="0"/>
              <a:t>: reveal Eng./French and listen to sound (link written to spoken)</a:t>
            </a:r>
            <a:endParaRPr lang="en-CA" dirty="0"/>
          </a:p>
          <a:p>
            <a:r>
              <a:rPr lang="en-US" dirty="0"/>
              <a:t>Step </a:t>
            </a:r>
            <a:r>
              <a:rPr lang="en-US" b="1" dirty="0"/>
              <a:t>6</a:t>
            </a:r>
            <a:r>
              <a:rPr lang="en-US" dirty="0"/>
              <a:t>: listen and repeat sound (spoken production)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E783E-F91B-214F-BED4-B1CF357C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Learning in 9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</a:t>
            </a:r>
            <a:r>
              <a:rPr lang="en-US" b="1" dirty="0"/>
              <a:t>7</a:t>
            </a:r>
            <a:r>
              <a:rPr lang="en-US" dirty="0"/>
              <a:t>: hide French, listen to sound, write out word (production; link sound to written)</a:t>
            </a:r>
            <a:endParaRPr lang="en-CA" dirty="0"/>
          </a:p>
          <a:p>
            <a:r>
              <a:rPr lang="en-US" dirty="0"/>
              <a:t>Step </a:t>
            </a:r>
            <a:r>
              <a:rPr lang="en-US" b="1" dirty="0"/>
              <a:t>8</a:t>
            </a:r>
            <a:r>
              <a:rPr lang="en-US" dirty="0"/>
              <a:t>: hide English and French, listen to sound, write word (production; link sound to word)</a:t>
            </a:r>
            <a:endParaRPr lang="en-CA" dirty="0"/>
          </a:p>
          <a:p>
            <a:r>
              <a:rPr lang="en-US" dirty="0"/>
              <a:t>Step </a:t>
            </a:r>
            <a:r>
              <a:rPr lang="en-US" b="1" dirty="0"/>
              <a:t>9</a:t>
            </a:r>
            <a:r>
              <a:rPr lang="en-US" dirty="0"/>
              <a:t>: play the game (improve  spontaneous production)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8A72E-73F1-844A-9D23-1B2EAF63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Integrating vocabulary acquisition with grammatical acquisition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doesn’t exist by itself </a:t>
            </a:r>
            <a:endParaRPr lang="en-CA" dirty="0"/>
          </a:p>
          <a:p>
            <a:r>
              <a:rPr lang="en-US" dirty="0"/>
              <a:t>“grammar” is what happens when you put words into action</a:t>
            </a:r>
            <a:endParaRPr lang="en-CA" dirty="0"/>
          </a:p>
          <a:p>
            <a:r>
              <a:rPr lang="en-US" dirty="0"/>
              <a:t>only then do we know it’s </a:t>
            </a:r>
            <a:r>
              <a:rPr lang="en-US" b="1" i="1" dirty="0"/>
              <a:t>ma</a:t>
            </a:r>
            <a:r>
              <a:rPr lang="en-US" dirty="0"/>
              <a:t> + </a:t>
            </a:r>
            <a:r>
              <a:rPr lang="en-US" i="1" dirty="0" err="1"/>
              <a:t>maison</a:t>
            </a:r>
            <a:r>
              <a:rPr lang="en-US" dirty="0"/>
              <a:t>; </a:t>
            </a:r>
            <a:r>
              <a:rPr lang="en-US" i="1" dirty="0"/>
              <a:t>je</a:t>
            </a:r>
            <a:r>
              <a:rPr lang="en-US" dirty="0"/>
              <a:t> + </a:t>
            </a:r>
            <a:r>
              <a:rPr lang="en-US" b="1" i="1" dirty="0" err="1"/>
              <a:t>suis</a:t>
            </a:r>
            <a:r>
              <a:rPr lang="en-US" b="1" i="1" dirty="0"/>
              <a:t> </a:t>
            </a:r>
            <a:endParaRPr lang="en-CA" b="1" i="1" dirty="0"/>
          </a:p>
          <a:p>
            <a:r>
              <a:rPr lang="en-US" dirty="0"/>
              <a:t>In French, grammar is mainly </a:t>
            </a:r>
            <a:r>
              <a:rPr lang="en-US" b="1" dirty="0"/>
              <a:t>word order </a:t>
            </a:r>
            <a:r>
              <a:rPr lang="en-US" dirty="0"/>
              <a:t>and </a:t>
            </a:r>
            <a:r>
              <a:rPr lang="en-US" b="1" dirty="0"/>
              <a:t>agreement</a:t>
            </a:r>
            <a:r>
              <a:rPr lang="en-US" dirty="0"/>
              <a:t>, e.g.: number, gender, tense, mood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C0E2A-3649-FE4C-B2DD-B859C62A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From vocabulary to grammar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/>
              <a:t>Even beginners can take knowledge from </a:t>
            </a:r>
            <a:r>
              <a:rPr lang="en-CA" i="1" dirty="0" err="1"/>
              <a:t>BonPatron</a:t>
            </a:r>
            <a:r>
              <a:rPr lang="en-CA" dirty="0" err="1"/>
              <a:t>’s</a:t>
            </a:r>
            <a:r>
              <a:rPr lang="en-CA" dirty="0"/>
              <a:t> vocabulary site, and:</a:t>
            </a:r>
          </a:p>
          <a:p>
            <a:r>
              <a:rPr lang="en-CA" dirty="0"/>
              <a:t>Produce grammatical sentences with </a:t>
            </a:r>
            <a:r>
              <a:rPr lang="en-CA" i="1" dirty="0" err="1"/>
              <a:t>BonPatron</a:t>
            </a:r>
            <a:r>
              <a:rPr lang="en-CA" dirty="0" err="1"/>
              <a:t>’s</a:t>
            </a:r>
            <a:r>
              <a:rPr lang="en-CA" dirty="0"/>
              <a:t> grammar helper (and lexical tool and </a:t>
            </a:r>
            <a:r>
              <a:rPr lang="en-CA" dirty="0" err="1"/>
              <a:t>conjugator</a:t>
            </a:r>
            <a:r>
              <a:rPr lang="en-CA" dirty="0"/>
              <a:t>)</a:t>
            </a:r>
          </a:p>
          <a:p>
            <a:r>
              <a:rPr lang="en-CA" dirty="0"/>
              <a:t>Consider a student who has learned the “Household words”, e.g.: </a:t>
            </a:r>
            <a:r>
              <a:rPr lang="en-CA" i="1" dirty="0"/>
              <a:t>house</a:t>
            </a:r>
            <a:r>
              <a:rPr lang="en-CA" dirty="0"/>
              <a:t>, </a:t>
            </a:r>
            <a:r>
              <a:rPr lang="en-CA" i="1" dirty="0"/>
              <a:t>bedroom</a:t>
            </a:r>
            <a:r>
              <a:rPr lang="en-CA" dirty="0"/>
              <a:t>, </a:t>
            </a:r>
            <a:r>
              <a:rPr lang="en-CA" i="1" dirty="0"/>
              <a:t>kitchen</a:t>
            </a:r>
            <a:r>
              <a:rPr lang="en-CA" dirty="0"/>
              <a:t> (you know, simple stuff)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EDE69-0D1E-8143-90B0-E655EFFCA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From vocabulary to grammar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might relative beginners produce a grammatical sentence like </a:t>
            </a:r>
            <a:r>
              <a:rPr lang="en-CA" i="1" dirty="0"/>
              <a:t>M</a:t>
            </a:r>
            <a:r>
              <a:rPr lang="en-CA" b="1" i="1" dirty="0"/>
              <a:t>a</a:t>
            </a:r>
            <a:r>
              <a:rPr lang="en-CA" i="1" dirty="0"/>
              <a:t> </a:t>
            </a:r>
            <a:r>
              <a:rPr lang="en-CA" i="1" dirty="0" err="1"/>
              <a:t>maison</a:t>
            </a:r>
            <a:r>
              <a:rPr lang="en-CA" i="1" dirty="0"/>
              <a:t> a </a:t>
            </a:r>
            <a:r>
              <a:rPr lang="en-CA" i="1" dirty="0" err="1"/>
              <a:t>trois</a:t>
            </a:r>
            <a:r>
              <a:rPr lang="en-CA" i="1" dirty="0"/>
              <a:t> </a:t>
            </a:r>
            <a:r>
              <a:rPr lang="en-CA" i="1" dirty="0" err="1"/>
              <a:t>chambre</a:t>
            </a:r>
            <a:r>
              <a:rPr lang="en-CA" b="1" i="1" dirty="0" err="1"/>
              <a:t>s</a:t>
            </a:r>
            <a:r>
              <a:rPr lang="en-CA" i="1" dirty="0"/>
              <a:t> et </a:t>
            </a:r>
            <a:r>
              <a:rPr lang="en-CA" i="1" dirty="0" err="1"/>
              <a:t>un</a:t>
            </a:r>
            <a:r>
              <a:rPr lang="en-CA" b="1" i="1" dirty="0" err="1"/>
              <a:t>e</a:t>
            </a:r>
            <a:r>
              <a:rPr lang="en-CA" i="1" dirty="0"/>
              <a:t> </a:t>
            </a:r>
            <a:r>
              <a:rPr lang="en-CA" i="1" dirty="0" err="1"/>
              <a:t>grand</a:t>
            </a:r>
            <a:r>
              <a:rPr lang="en-CA" b="1" i="1" dirty="0" err="1"/>
              <a:t>e</a:t>
            </a:r>
            <a:r>
              <a:rPr lang="en-CA" i="1" dirty="0"/>
              <a:t> cuisine </a:t>
            </a:r>
          </a:p>
          <a:p>
            <a:r>
              <a:rPr lang="en-CA" dirty="0"/>
              <a:t>(“My house has three bedrooms and a big kitchen”)?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EB985-F720-AF42-893E-8D1F946E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From vocabulary to grammar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They already have acquired the following:</a:t>
            </a:r>
          </a:p>
          <a:p>
            <a:r>
              <a:rPr lang="en-CA" i="1" dirty="0"/>
              <a:t>My </a:t>
            </a:r>
            <a:r>
              <a:rPr lang="en-CA" b="1" i="1" dirty="0" err="1"/>
              <a:t>maison</a:t>
            </a:r>
            <a:r>
              <a:rPr lang="en-CA" i="1" dirty="0"/>
              <a:t> has three </a:t>
            </a:r>
            <a:r>
              <a:rPr lang="en-CA" b="1" i="1" dirty="0" err="1"/>
              <a:t>chambre</a:t>
            </a:r>
            <a:r>
              <a:rPr lang="en-CA" i="1" dirty="0"/>
              <a:t> and a big </a:t>
            </a:r>
            <a:r>
              <a:rPr lang="en-CA" b="1" i="1" dirty="0"/>
              <a:t>cuisine</a:t>
            </a:r>
            <a:r>
              <a:rPr lang="en-CA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FC312-08FE-E143-928B-970633B5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Integrating grammar (Household)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they lack is:</a:t>
            </a:r>
          </a:p>
          <a:p>
            <a:r>
              <a:rPr lang="en-CA" dirty="0"/>
              <a:t>a) a few more words</a:t>
            </a:r>
          </a:p>
          <a:p>
            <a:r>
              <a:rPr lang="en-CA" dirty="0"/>
              <a:t>b) grammar (agreement, etc.)</a:t>
            </a:r>
          </a:p>
          <a:p>
            <a:endParaRPr lang="en-CA" dirty="0"/>
          </a:p>
          <a:p>
            <a:r>
              <a:rPr lang="en-CA" b="1" i="1" dirty="0">
                <a:solidFill>
                  <a:srgbClr val="FF0000"/>
                </a:solidFill>
              </a:rPr>
              <a:t>My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maison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>
                <a:solidFill>
                  <a:srgbClr val="FF0000"/>
                </a:solidFill>
              </a:rPr>
              <a:t>has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b="1" i="1" dirty="0">
                <a:solidFill>
                  <a:srgbClr val="FF0000"/>
                </a:solidFill>
              </a:rPr>
              <a:t>three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chambre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>
                <a:solidFill>
                  <a:srgbClr val="FF0000"/>
                </a:solidFill>
              </a:rPr>
              <a:t>and a big </a:t>
            </a:r>
            <a:r>
              <a:rPr lang="en-CA" i="1" dirty="0">
                <a:solidFill>
                  <a:srgbClr val="008000"/>
                </a:solidFill>
              </a:rPr>
              <a:t>cuisine</a:t>
            </a:r>
            <a:r>
              <a:rPr lang="en-CA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93F5A-D9B5-0D49-8968-46DB7626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i="1" dirty="0" err="1"/>
              <a:t>BonPatron</a:t>
            </a:r>
            <a:r>
              <a:rPr lang="en-US" b="1" dirty="0"/>
              <a:t> Vocabulary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733" y="1481857"/>
            <a:ext cx="7298267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Who is it for?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What is it?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How can I use it with my students?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9B527-A5E7-6149-B2D1-C6370363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38800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Integrating grammar (“Household”)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Let’s go over to </a:t>
            </a:r>
            <a:r>
              <a:rPr lang="en-CA" dirty="0" err="1"/>
              <a:t>BonPatron.com</a:t>
            </a:r>
            <a:r>
              <a:rPr lang="en-CA" dirty="0"/>
              <a:t> (the grammar helper) and see what might happen if they use the dictionary:</a:t>
            </a:r>
          </a:p>
          <a:p>
            <a:r>
              <a:rPr lang="en-CA" b="1" i="1" dirty="0">
                <a:solidFill>
                  <a:srgbClr val="FF0000"/>
                </a:solidFill>
              </a:rPr>
              <a:t>Mon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maison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 err="1">
                <a:solidFill>
                  <a:srgbClr val="FF0000"/>
                </a:solidFill>
              </a:rPr>
              <a:t>avoir</a:t>
            </a:r>
            <a:r>
              <a:rPr lang="en-CA" b="1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trois</a:t>
            </a:r>
            <a:r>
              <a:rPr lang="en-CA" b="1" i="1" dirty="0">
                <a:solidFill>
                  <a:srgbClr val="008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chambr</a:t>
            </a:r>
            <a:r>
              <a:rPr lang="en-CA" b="1" i="1" dirty="0" err="1">
                <a:solidFill>
                  <a:srgbClr val="FF0000"/>
                </a:solidFill>
              </a:rPr>
              <a:t>e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>
                <a:solidFill>
                  <a:srgbClr val="008000"/>
                </a:solidFill>
              </a:rPr>
              <a:t>and</a:t>
            </a:r>
            <a:r>
              <a:rPr lang="en-CA" b="1" i="1" dirty="0">
                <a:solidFill>
                  <a:srgbClr val="FF0000"/>
                </a:solidFill>
              </a:rPr>
              <a:t> un grand </a:t>
            </a:r>
            <a:r>
              <a:rPr lang="en-CA" i="1" dirty="0">
                <a:solidFill>
                  <a:srgbClr val="008000"/>
                </a:solidFill>
              </a:rPr>
              <a:t>cuisine</a:t>
            </a:r>
            <a:r>
              <a:rPr lang="en-CA" dirty="0"/>
              <a:t>.</a:t>
            </a:r>
          </a:p>
          <a:p>
            <a:r>
              <a:rPr lang="en-CA" dirty="0"/>
              <a:t>If you run this through </a:t>
            </a:r>
            <a:r>
              <a:rPr lang="en-CA" dirty="0" err="1"/>
              <a:t>BonPatron.com</a:t>
            </a:r>
            <a:r>
              <a:rPr lang="en-CA" dirty="0"/>
              <a:t>, </a:t>
            </a:r>
            <a:r>
              <a:rPr lang="en-CA"/>
              <a:t>the red </a:t>
            </a:r>
            <a:r>
              <a:rPr lang="en-CA" dirty="0"/>
              <a:t>errors will all be explained </a:t>
            </a:r>
          </a:p>
          <a:p>
            <a:r>
              <a:rPr lang="en-CA" dirty="0"/>
              <a:t>This should lead to the correct changes</a:t>
            </a:r>
          </a:p>
        </p:txBody>
      </p:sp>
    </p:spTree>
    <p:extLst>
      <p:ext uri="{BB962C8B-B14F-4D97-AF65-F5344CB8AC3E}">
        <p14:creationId xmlns:p14="http://schemas.microsoft.com/office/powerpoint/2010/main" val="10600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Integrating grammar (composition)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goal is not to produce flawless texts</a:t>
            </a:r>
          </a:p>
          <a:p>
            <a:r>
              <a:rPr lang="en-CA" dirty="0"/>
              <a:t>It is to put learned words into action</a:t>
            </a:r>
          </a:p>
          <a:p>
            <a:r>
              <a:rPr lang="en-CA" dirty="0"/>
              <a:t>And, learn grammar through this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50B8E-FB99-4D48-8CCF-72CB4485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Practice Link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frequency</a:t>
            </a:r>
          </a:p>
          <a:p>
            <a:r>
              <a:rPr lang="en-US" dirty="0"/>
              <a:t>this is for extra vocab learning</a:t>
            </a:r>
            <a:endParaRPr lang="en-CA" dirty="0"/>
          </a:p>
          <a:p>
            <a:r>
              <a:rPr lang="en-US" dirty="0"/>
              <a:t>a list of 105 nouns (with articles)</a:t>
            </a:r>
            <a:endParaRPr lang="en-CA" dirty="0"/>
          </a:p>
          <a:p>
            <a:r>
              <a:rPr lang="en-US" dirty="0"/>
              <a:t>105 verbs (infinitives)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ED5F1-2B00-3040-A0DC-E5BD5CED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Practice Link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 adjectives</a:t>
            </a:r>
            <a:endParaRPr lang="en-CA" dirty="0"/>
          </a:p>
          <a:p>
            <a:r>
              <a:rPr lang="en-US" dirty="0"/>
              <a:t>60 prepositions and adverbs</a:t>
            </a:r>
            <a:endParaRPr lang="en-CA" dirty="0"/>
          </a:p>
          <a:p>
            <a:r>
              <a:rPr lang="en-US" dirty="0"/>
              <a:t>feedback is given</a:t>
            </a:r>
            <a:endParaRPr lang="en-CA" dirty="0"/>
          </a:p>
          <a:p>
            <a:r>
              <a:rPr lang="en-US" dirty="0"/>
              <a:t>answers can be revealed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4420C-226D-8746-AA7C-F37F33DD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Final Exam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Unlike the </a:t>
            </a:r>
            <a:r>
              <a:rPr lang="en-CA" i="1" dirty="0"/>
              <a:t>Practice</a:t>
            </a:r>
            <a:r>
              <a:rPr lang="en-CA" dirty="0"/>
              <a:t> link,</a:t>
            </a:r>
          </a:p>
          <a:p>
            <a:r>
              <a:rPr lang="en-CA" dirty="0"/>
              <a:t>The </a:t>
            </a:r>
            <a:r>
              <a:rPr lang="en-CA" i="1" dirty="0"/>
              <a:t>Final exam </a:t>
            </a:r>
            <a:r>
              <a:rPr lang="en-CA" dirty="0"/>
              <a:t>is based entirely on the vocabulary guide</a:t>
            </a:r>
          </a:p>
          <a:p>
            <a:r>
              <a:rPr lang="en-CA" dirty="0"/>
              <a:t>It should be a goal for any beginner French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06FF2-4F28-D34F-AA08-73E312EF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 words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Remember, the vocabulary guide focuses on content words (nouns, verbs, adjectives)</a:t>
            </a:r>
          </a:p>
          <a:p>
            <a:r>
              <a:rPr lang="en-CA" dirty="0"/>
              <a:t>For function words (e.g.: prepositions, pronouns)</a:t>
            </a:r>
          </a:p>
          <a:p>
            <a:r>
              <a:rPr lang="en-CA" dirty="0"/>
              <a:t>Use the </a:t>
            </a:r>
            <a:r>
              <a:rPr lang="en-CA" i="1" dirty="0" err="1"/>
              <a:t>BonPatron</a:t>
            </a:r>
            <a:r>
              <a:rPr lang="en-CA" dirty="0"/>
              <a:t> </a:t>
            </a:r>
            <a:r>
              <a:rPr lang="en-CA" b="1" i="1" dirty="0"/>
              <a:t>Grammar Guide</a:t>
            </a:r>
            <a:r>
              <a:rPr lang="en-CA" dirty="0"/>
              <a:t>:</a:t>
            </a:r>
            <a:endParaRPr lang="en-CA" b="1" i="1" dirty="0"/>
          </a:p>
          <a:p>
            <a:r>
              <a:rPr lang="en-CA" dirty="0">
                <a:hlinkClick r:id="rId2"/>
              </a:rPr>
              <a:t>https://bonpatron.com/guide/1/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100F2-6C1E-F14F-A496-08CD8CE04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Pronunciation hints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Help with basic problems, like: </a:t>
            </a:r>
          </a:p>
          <a:p>
            <a:r>
              <a:rPr lang="en-CA" dirty="0"/>
              <a:t>Liaison</a:t>
            </a:r>
          </a:p>
          <a:p>
            <a:r>
              <a:rPr lang="en-CA" dirty="0"/>
              <a:t>Nasals</a:t>
            </a:r>
          </a:p>
          <a:p>
            <a:r>
              <a:rPr lang="en-CA" dirty="0"/>
              <a:t>French “u”</a:t>
            </a:r>
          </a:p>
          <a:p>
            <a:r>
              <a:rPr lang="en-CA" dirty="0"/>
              <a:t>French “R”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21A0D-D093-9A45-96FE-00D3D94F7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Free versus PRO?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PRO version allows for longer texts</a:t>
            </a:r>
          </a:p>
          <a:p>
            <a:r>
              <a:rPr lang="en-CA" dirty="0"/>
              <a:t>Has a larger editing window</a:t>
            </a:r>
          </a:p>
          <a:p>
            <a:r>
              <a:rPr lang="en-CA" dirty="0"/>
              <a:t>You avoid ads </a:t>
            </a:r>
          </a:p>
          <a:p>
            <a:r>
              <a:rPr lang="en-CA" dirty="0"/>
              <a:t>You get a writing portfolio</a:t>
            </a:r>
          </a:p>
          <a:p>
            <a:r>
              <a:rPr lang="en-CA" dirty="0"/>
              <a:t>You support the project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F7D45-73D3-1F49-90B4-C5F14768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 need for random vocabulary lists</a:t>
            </a:r>
          </a:p>
          <a:p>
            <a:r>
              <a:rPr lang="en-CA" dirty="0"/>
              <a:t>Learning an L2 should begin with vocabulary</a:t>
            </a:r>
          </a:p>
          <a:p>
            <a:r>
              <a:rPr lang="en-CA" dirty="0" err="1"/>
              <a:t>BonPatron’s</a:t>
            </a:r>
            <a:r>
              <a:rPr lang="en-CA" dirty="0"/>
              <a:t> Vocabulary Guide provides an interactive tool, available to all.</a:t>
            </a:r>
          </a:p>
          <a:p>
            <a:r>
              <a:rPr lang="en-CA" dirty="0"/>
              <a:t>Learned vocabulary should be the gateway to grammar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4F84C-7515-B646-AA07-A9E8C222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is it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Core French students of all ages</a:t>
            </a:r>
          </a:p>
          <a:p>
            <a:r>
              <a:rPr lang="en-CA" dirty="0"/>
              <a:t>It is especially helpful for beginner and intermediate learners.</a:t>
            </a:r>
          </a:p>
          <a:p>
            <a:r>
              <a:rPr lang="en-CA" dirty="0"/>
              <a:t>It can be used in a classroom setting or for individual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9B70A-B8AD-144E-805E-062C92179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38800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b="1" dirty="0"/>
              <a:t>What is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399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It’s an interactive resource for vocabulary building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You can base an entire course on it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It contains 500 frequent words/expressions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It promotes deep learning of the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DFCDD-4B12-5841-A2F2-458F3650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38800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Deep Learning?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9714" cy="4525963"/>
          </a:xfrm>
        </p:spPr>
        <p:txBody>
          <a:bodyPr>
            <a:normAutofit/>
          </a:bodyPr>
          <a:lstStyle/>
          <a:p>
            <a:r>
              <a:rPr lang="en-US" dirty="0"/>
              <a:t>In order to really learn a word, students need to:</a:t>
            </a:r>
          </a:p>
          <a:p>
            <a:r>
              <a:rPr lang="en-US" dirty="0"/>
              <a:t>Link the word to meaning</a:t>
            </a:r>
          </a:p>
          <a:p>
            <a:r>
              <a:rPr lang="en-US" dirty="0"/>
              <a:t>Link the word to sound</a:t>
            </a:r>
          </a:p>
          <a:p>
            <a:r>
              <a:rPr lang="en-US" dirty="0"/>
              <a:t>Link the word to writing</a:t>
            </a:r>
          </a:p>
          <a:p>
            <a:r>
              <a:rPr lang="en-US" dirty="0"/>
              <a:t>Produce the word spontaneously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300ED-0C86-E24E-BB8B-CF8E1CD7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38800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guide’s 500 words are divided into familiar thematic units, e.g.:</a:t>
            </a:r>
          </a:p>
          <a:p>
            <a:r>
              <a:rPr lang="en-CA" dirty="0"/>
              <a:t>Greetings, health, sports, school, household, etc.</a:t>
            </a:r>
          </a:p>
          <a:p>
            <a:r>
              <a:rPr lang="en-CA" dirty="0"/>
              <a:t>Here’s a screenshot…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7E0FB-1684-FF46-B1EB-7A9C782E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38800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it?</a:t>
            </a:r>
          </a:p>
        </p:txBody>
      </p:sp>
      <p:pic>
        <p:nvPicPr>
          <p:cNvPr id="4" name="Content Placeholder 3" descr="househol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r="3919"/>
          <a:stretch>
            <a:fillRect/>
          </a:stretch>
        </p:blipFill>
        <p:spPr>
          <a:xfrm>
            <a:off x="457200" y="1265238"/>
            <a:ext cx="8229600" cy="45259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14C2E-8F77-E040-88E2-D44BC107F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38800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 addition to word tables, you’ll find: </a:t>
            </a:r>
            <a:endParaRPr lang="en-US" dirty="0"/>
          </a:p>
          <a:p>
            <a:pPr lvl="1"/>
            <a:r>
              <a:rPr lang="en-CA" dirty="0"/>
              <a:t>Simple exercises (with answers)</a:t>
            </a:r>
          </a:p>
          <a:p>
            <a:pPr lvl="1"/>
            <a:r>
              <a:rPr lang="en-CA" dirty="0"/>
              <a:t>Key grammatical points</a:t>
            </a:r>
          </a:p>
          <a:p>
            <a:pPr lvl="1"/>
            <a:r>
              <a:rPr lang="en-CA" dirty="0"/>
              <a:t>A game</a:t>
            </a:r>
          </a:p>
          <a:p>
            <a:pPr lvl="1"/>
            <a:r>
              <a:rPr lang="en-CA" dirty="0"/>
              <a:t>Simple translation tasks (with answers)</a:t>
            </a:r>
          </a:p>
          <a:p>
            <a:r>
              <a:rPr lang="en-CA" dirty="0"/>
              <a:t>Here’s a screenshot…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D1DB3-BE72-374E-AD14-6A842BEB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38800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it?</a:t>
            </a:r>
            <a:endParaRPr lang="en-CA" dirty="0"/>
          </a:p>
        </p:txBody>
      </p:sp>
      <p:pic>
        <p:nvPicPr>
          <p:cNvPr id="4" name="Content Placeholder 3" descr="grammar-exercic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998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78CD8F-17B7-7545-BAC4-34F2F23B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124481</TotalTime>
  <Words>923</Words>
  <Application>Microsoft Macintosh PowerPoint</Application>
  <PresentationFormat>On-screen Show (4:3)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The BonPatron Vocabulary Guide</vt:lpstr>
      <vt:lpstr>The BonPatron Vocabulary Guide</vt:lpstr>
      <vt:lpstr>Who is it for?</vt:lpstr>
      <vt:lpstr>What is it?</vt:lpstr>
      <vt:lpstr>What is Deep Learning?</vt:lpstr>
      <vt:lpstr>What is it?</vt:lpstr>
      <vt:lpstr>What is it?</vt:lpstr>
      <vt:lpstr>What is it?</vt:lpstr>
      <vt:lpstr>What is it?</vt:lpstr>
      <vt:lpstr>Here’s the demo!</vt:lpstr>
      <vt:lpstr>The Tennis Game </vt:lpstr>
      <vt:lpstr>Learning in 9 Steps (or X steps)</vt:lpstr>
      <vt:lpstr>Learning in 9 Steps</vt:lpstr>
      <vt:lpstr>Learning in 9 Steps</vt:lpstr>
      <vt:lpstr>Integrating vocabulary acquisition with grammatical acquisition</vt:lpstr>
      <vt:lpstr>From vocabulary to grammar</vt:lpstr>
      <vt:lpstr>From vocabulary to grammar</vt:lpstr>
      <vt:lpstr>From vocabulary to grammar</vt:lpstr>
      <vt:lpstr>Integrating grammar (Household)</vt:lpstr>
      <vt:lpstr>Integrating grammar (“Household”)</vt:lpstr>
      <vt:lpstr>Integrating grammar (composition)</vt:lpstr>
      <vt:lpstr>Practice Link</vt:lpstr>
      <vt:lpstr>Practice Link</vt:lpstr>
      <vt:lpstr>Final Exam</vt:lpstr>
      <vt:lpstr>Function words</vt:lpstr>
      <vt:lpstr>Pronunciation hints</vt:lpstr>
      <vt:lpstr>Free versus PRO?</vt:lpstr>
      <vt:lpstr>General conclusions</vt:lpstr>
    </vt:vector>
  </TitlesOfParts>
  <Company>University of Alberta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Linguistics</dc:title>
  <dc:creator>Terry Nadasdi</dc:creator>
  <cp:lastModifiedBy>Stefan Sinclair, Prof.</cp:lastModifiedBy>
  <cp:revision>256</cp:revision>
  <dcterms:created xsi:type="dcterms:W3CDTF">2016-01-17T00:47:33Z</dcterms:created>
  <dcterms:modified xsi:type="dcterms:W3CDTF">2018-04-13T14:24:34Z</dcterms:modified>
</cp:coreProperties>
</file>